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867" r:id="rId1"/>
  </p:sldMasterIdLst>
  <p:notesMasterIdLst>
    <p:notesMasterId r:id="rId38"/>
  </p:notesMasterIdLst>
  <p:sldIdLst>
    <p:sldId id="294" r:id="rId2"/>
    <p:sldId id="259" r:id="rId3"/>
    <p:sldId id="260" r:id="rId4"/>
    <p:sldId id="257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4" r:id="rId19"/>
    <p:sldId id="275" r:id="rId20"/>
    <p:sldId id="277" r:id="rId21"/>
    <p:sldId id="278" r:id="rId22"/>
    <p:sldId id="280" r:id="rId23"/>
    <p:sldId id="279" r:id="rId24"/>
    <p:sldId id="281" r:id="rId25"/>
    <p:sldId id="282" r:id="rId26"/>
    <p:sldId id="283" r:id="rId27"/>
    <p:sldId id="284" r:id="rId28"/>
    <p:sldId id="285" r:id="rId29"/>
    <p:sldId id="287" r:id="rId30"/>
    <p:sldId id="295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>
      <p:cViewPr varScale="1">
        <p:scale>
          <a:sx n="122" d="100"/>
          <a:sy n="122" d="100"/>
        </p:scale>
        <p:origin x="-7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92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2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92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C7001C-80A7-4956-9E50-402029BEA6E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15C15-6C22-4DB4-9977-DC95725AEC3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26A9C-6CBA-4168-9A4B-B9CDE52D77F1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3DEFD-E9B3-40D3-A2C7-81B7C6C795B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BE322-3629-426C-9850-5822364B5BF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6EB24-5135-4936-BBE7-30E2B7163130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D85F1-4F26-48EE-A591-0DED76C1685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B9E04-05F0-4CFA-B353-DC4EE8EC295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4F440-F2D3-48BD-AF95-C35A6B417612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51C45-F55A-43E0-AD99-5CFC84BC6963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16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99B5F-B885-4CA4-98DD-9A829C8B1DF0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37EBD-AB4F-48C5-9181-6A31E780713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21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A2605-58DC-4153-BAE4-0B63B1693F2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35DD0-D82C-4C2A-955C-5452EE37466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3B424C-1DB9-4E6D-9914-37A8701574B4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BFE91-DC19-4AE7-A22F-2D307957FF59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27219-CF9B-489F-8F9C-7B851882351C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227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B50B4-492E-4F65-9234-FD2B0F863FD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52C45-B6DF-4D4B-9F5F-32CC6C6F5F9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31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95CF8-F8EB-4A07-801E-BA3840BC4F6E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7DCB6-5A5E-4719-93D9-CF9014CE3018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35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1740E-45F7-4725-A812-B0EDE1242A5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37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1740E-45F7-4725-A812-B0EDE1242A5A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37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8EE14-12D5-4710-A962-03C91296318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95CF8-F8EB-4A07-801E-BA3840BC4F6E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95CF8-F8EB-4A07-801E-BA3840BC4F6E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95CF8-F8EB-4A07-801E-BA3840BC4F6E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95CF8-F8EB-4A07-801E-BA3840BC4F6E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95CF8-F8EB-4A07-801E-BA3840BC4F6E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95CF8-F8EB-4A07-801E-BA3840BC4F6E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233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15C15-6C22-4DB4-9977-DC95725AEC3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18CB1-5FB3-4B19-9900-1DE7988980F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41E982-CAE5-4CDB-A5FB-6AC140FA8402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E931F-A256-4E13-97F5-7E7A9CD2613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9BE6A-2875-4ADE-B149-7F30BCE99E73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3DBC1-4CB8-4F4C-8917-336D3EA011C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pitchFamily="3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434D8E-E34D-4189-871A-5E4F9A9F86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B874C-8894-4630-83E2-74FF7DA6136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C52D8-9A6D-4922-AD5C-A0EF0C45EE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DE1B40-2B5B-4FC8-8605-6F2EC7F2804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D28964-D3D5-4F8D-A331-343D202FD0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8ACEB-6C7E-4375-9E8A-741C64D101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CE1DF-2A6A-4BF6-ABA6-D488593D80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8A980-BBF2-4755-9961-1AA4F7757B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0DADD-54E4-472D-98DC-143B0E89DB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8226D-5FA2-4FC1-A383-7AC545F30B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21FC8-EDFA-48AF-8E2F-27B0B11116C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6ACF8-3818-4563-95BF-A2A7BCC92A2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2E741-4F01-4C55-86E4-0EA4C1B1B7E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fld id="{FC798955-6DE6-45DA-A271-AFB30FD1E28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6" charset="0"/>
          <a:ea typeface="ヒラギノ角ゴ Pro W3" pitchFamily="3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6" charset="0"/>
          <a:ea typeface="ヒラギノ角ゴ Pro W3" pitchFamily="3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6" charset="0"/>
          <a:ea typeface="ヒラギノ角ゴ Pro W3" pitchFamily="3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6" charset="0"/>
          <a:ea typeface="ヒラギノ角ゴ Pro W3" pitchFamily="3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6" charset="0"/>
          <a:ea typeface="ヒラギノ角ゴ Pro W3" pitchFamily="3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6" charset="0"/>
          <a:ea typeface="ヒラギノ角ゴ Pro W3" pitchFamily="3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6" charset="0"/>
          <a:ea typeface="ヒラギノ角ゴ Pro W3" pitchFamily="3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6" charset="0"/>
          <a:ea typeface="ヒラギノ角ゴ Pro W3" pitchFamily="3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36" charset="2"/>
        <a:buChar char="s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36" charset="2"/>
        <a:buChar char="s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36" charset="2"/>
        <a:buChar char="s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36" charset="2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36" charset="2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36" charset="2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36" charset="2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36" charset="2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36" charset="2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Relationship Id="rId5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Relationship Id="rId5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eg"/><Relationship Id="rId5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eg"/><Relationship Id="rId5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 Night at the IRTF</a:t>
            </a:r>
          </a:p>
        </p:txBody>
      </p:sp>
      <p:pic>
        <p:nvPicPr>
          <p:cNvPr id="173063" name="Picture 7" descr="IMG_04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4.  When you use a diffraction grating, what do you see?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514600"/>
            <a:ext cx="701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When you use a diffraction grating, you see a</a:t>
            </a: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spectrum of color or a pattern of bright colored lines; sometimes you see  a pattern </a:t>
            </a: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of</a:t>
            </a: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dark lines on the </a:t>
            </a:r>
            <a:r>
              <a:rPr lang="en-US" sz="40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colored spectrum. </a:t>
            </a:r>
            <a:endParaRPr lang="en-US" sz="40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5.  Can you see pictures in the infrared with your eyes?  Why or why not?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362200"/>
            <a:ext cx="5791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No, </a:t>
            </a:r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we can’t. </a:t>
            </a:r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Our </a:t>
            </a:r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eyes cannot detect wavelengths that long.</a:t>
            </a:r>
          </a:p>
          <a:p>
            <a:endParaRPr lang="en-US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6.  Can you see spectra in the infrared?  Why or why not?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438400"/>
            <a:ext cx="594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We wouldn’t see it the same way we see visible spectra since we can’t see infrared light with our eyes.</a:t>
            </a:r>
          </a:p>
          <a:p>
            <a:endParaRPr lang="en-US" sz="4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False Color Imaging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Assigning colors we can see to wavelengths we can’t see.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Like a cross between translating between two languages and a 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color-by- 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number picture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Infrared Astronomy is very important!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648200"/>
            <a:ext cx="7772400" cy="144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36" charset="2"/>
              <a:buNone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Orion in visible			Orion in infrared</a:t>
            </a:r>
          </a:p>
          <a:p>
            <a:pPr>
              <a:lnSpc>
                <a:spcPct val="90000"/>
              </a:lnSpc>
              <a:buFont typeface="Wingdings" pitchFamily="36" charset="2"/>
              <a:buNone/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						 	(false color)</a:t>
            </a:r>
          </a:p>
          <a:p>
            <a:pPr>
              <a:lnSpc>
                <a:spcPct val="90000"/>
              </a:lnSpc>
              <a:buFont typeface="Wingdings" pitchFamily="36" charset="2"/>
              <a:buNone/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8422" name="Picture 6" descr="287871main_Orion_vis-ir_l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40025" y="1981200"/>
            <a:ext cx="3662363" cy="2495550"/>
          </a:xfrm>
        </p:spPr>
      </p:pic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4572000" y="1905000"/>
            <a:ext cx="19050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 rot="-5400000">
            <a:off x="1975644" y="2443956"/>
            <a:ext cx="1200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www.nasa.gov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6027003"/>
            <a:ext cx="58916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 Black" pitchFamily="34" charset="0"/>
              </a:rPr>
              <a:t>SEE HOW MUCH WE MISS???</a:t>
            </a:r>
          </a:p>
          <a:p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3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The TEXES Screen</a:t>
            </a:r>
          </a:p>
        </p:txBody>
      </p:sp>
      <p:pic>
        <p:nvPicPr>
          <p:cNvPr id="207877" name="Picture 5" descr="Standard TEXES 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3298825" cy="4268788"/>
          </a:xfrm>
          <a:prstGeom prst="rect">
            <a:avLst/>
          </a:prstGeom>
          <a:noFill/>
        </p:spPr>
      </p:pic>
      <p:pic>
        <p:nvPicPr>
          <p:cNvPr id="207878" name="Picture 6" descr="Standard Cl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76400"/>
            <a:ext cx="1825625" cy="2362200"/>
          </a:xfrm>
          <a:prstGeom prst="rect">
            <a:avLst/>
          </a:prstGeom>
          <a:noFill/>
        </p:spPr>
      </p:pic>
      <p:pic>
        <p:nvPicPr>
          <p:cNvPr id="207879" name="Picture 7" descr="Telescope contr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81400"/>
            <a:ext cx="1824038" cy="2362200"/>
          </a:xfrm>
          <a:prstGeom prst="rect">
            <a:avLst/>
          </a:prstGeom>
          <a:noFill/>
        </p:spPr>
      </p:pic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1736725" y="179228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1752600" y="5105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5181600" y="1752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5181600" y="3657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Southern Hemisphere of Saturn</a:t>
            </a:r>
          </a:p>
        </p:txBody>
      </p:sp>
      <p:pic>
        <p:nvPicPr>
          <p:cNvPr id="210954" name="Picture 10" descr="Saturn 586 TEXES 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3" y="1981200"/>
            <a:ext cx="3005137" cy="3887788"/>
          </a:xfrm>
          <a:prstGeom prst="rect">
            <a:avLst/>
          </a:prstGeom>
          <a:noFill/>
        </p:spPr>
      </p:pic>
      <p:pic>
        <p:nvPicPr>
          <p:cNvPr id="210955" name="Picture 11" descr="Saturn 586 Cl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05000"/>
            <a:ext cx="1708150" cy="2209800"/>
          </a:xfrm>
          <a:prstGeom prst="rect">
            <a:avLst/>
          </a:prstGeom>
          <a:noFill/>
        </p:spPr>
      </p:pic>
      <p:pic>
        <p:nvPicPr>
          <p:cNvPr id="210956" name="Picture 12" descr="Telescope contr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657600"/>
            <a:ext cx="1709738" cy="2211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What do you think the wavenumber of this spectrum is?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3200400"/>
            <a:ext cx="46121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Between 584-588</a:t>
            </a:r>
          </a:p>
          <a:p>
            <a:endParaRPr lang="en-US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17116" name="Group 28"/>
          <p:cNvGraphicFramePr>
            <a:graphicFrameLocks noGrp="1"/>
          </p:cNvGraphicFramePr>
          <p:nvPr/>
        </p:nvGraphicFramePr>
        <p:xfrm>
          <a:off x="1295400" y="2057400"/>
          <a:ext cx="6858000" cy="4064002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Chemical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Wavenumber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Ar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+4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pitchFamily="36" charset="0"/>
                        <a:ea typeface="ヒラギノ角ゴ Pro W3" pitchFamily="3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699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H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pitchFamily="36" charset="0"/>
                        <a:ea typeface="ヒラギノ角ゴ Pro W3" pitchFamily="3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CH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1244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NE 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412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S 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952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What chemical have you just identified in the atmosphere of Saturn?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3886200"/>
            <a:ext cx="27895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Hydrogen!</a:t>
            </a:r>
          </a:p>
          <a:p>
            <a:endParaRPr lang="en-US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Answer the following questions on a scale of 1-4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1.  I know nothing about this</a:t>
            </a:r>
          </a:p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2.  I know a little about this</a:t>
            </a:r>
          </a:p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3.  I know some about this</a:t>
            </a:r>
          </a:p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4.  I know a lot about this</a:t>
            </a: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Northern Hemisphere of Saturn</a:t>
            </a:r>
          </a:p>
        </p:txBody>
      </p:sp>
      <p:pic>
        <p:nvPicPr>
          <p:cNvPr id="223239" name="Picture 7" descr="Saturn 1244 Clo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1708150" cy="2211388"/>
          </a:xfrm>
          <a:prstGeom prst="rect">
            <a:avLst/>
          </a:prstGeom>
          <a:noFill/>
        </p:spPr>
      </p:pic>
      <p:pic>
        <p:nvPicPr>
          <p:cNvPr id="223237" name="Picture 5" descr="Telescope contr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79813"/>
            <a:ext cx="1709738" cy="2211387"/>
          </a:xfrm>
          <a:prstGeom prst="rect">
            <a:avLst/>
          </a:prstGeom>
          <a:noFill/>
        </p:spPr>
      </p:pic>
      <p:pic>
        <p:nvPicPr>
          <p:cNvPr id="6" name="Picture 5" descr="Saturn 1244 TEXES Scre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1905000"/>
            <a:ext cx="2944091" cy="3810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What do you think the wavenumber of this spectrum 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895600"/>
            <a:ext cx="57038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Between 1240-1250</a:t>
            </a:r>
          </a:p>
          <a:p>
            <a:endParaRPr lang="en-US" sz="4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28355" name="Group 3"/>
          <p:cNvGraphicFramePr>
            <a:graphicFrameLocks noGrp="1"/>
          </p:cNvGraphicFramePr>
          <p:nvPr/>
        </p:nvGraphicFramePr>
        <p:xfrm>
          <a:off x="1295400" y="2057400"/>
          <a:ext cx="6858000" cy="4064002"/>
        </p:xfrm>
        <a:graphic>
          <a:graphicData uri="http://schemas.openxmlformats.org/drawingml/2006/table">
            <a:tbl>
              <a:tblPr/>
              <a:tblGrid>
                <a:gridCol w="3429000"/>
                <a:gridCol w="3429000"/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Chemical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Wavenumber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Ar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+4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pitchFamily="36" charset="0"/>
                        <a:ea typeface="ヒラギノ角ゴ Pro W3" pitchFamily="3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699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H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20000"/>
                            <a:lumOff val="80000"/>
                          </a:schemeClr>
                        </a:solidFill>
                        <a:effectLst/>
                        <a:latin typeface="Trebuchet MS" pitchFamily="36" charset="0"/>
                        <a:ea typeface="ヒラギノ角ゴ Pro W3" pitchFamily="3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586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CH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1244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NE 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+4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412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S 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+3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36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rebuchet MS" pitchFamily="36" charset="0"/>
                          <a:ea typeface="ヒラギノ角ゴ Pro W3" pitchFamily="36" charset="-128"/>
                        </a:rPr>
                        <a:t>952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What chemical have you just identified in the atmosphere of Saturn?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75184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</a:t>
            </a:r>
            <a:r>
              <a:rPr lang="en-US" sz="4400" baseline="-25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4</a:t>
            </a:r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 Methane!  Natural Gas!</a:t>
            </a:r>
          </a:p>
          <a:p>
            <a:endParaRPr lang="en-US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3" name="Picture 7" descr="Total Clo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65313"/>
            <a:ext cx="1738313" cy="2249487"/>
          </a:xfrm>
          <a:prstGeom prst="rect">
            <a:avLst/>
          </a:prstGeom>
          <a:noFill/>
        </p:spPr>
      </p:pic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Equator of Saturn</a:t>
            </a:r>
          </a:p>
        </p:txBody>
      </p:sp>
      <p:pic>
        <p:nvPicPr>
          <p:cNvPr id="229381" name="Picture 5" descr="Telescope contr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79813"/>
            <a:ext cx="1752600" cy="2211387"/>
          </a:xfrm>
          <a:prstGeom prst="rect">
            <a:avLst/>
          </a:prstGeom>
          <a:noFill/>
        </p:spPr>
      </p:pic>
      <p:pic>
        <p:nvPicPr>
          <p:cNvPr id="229382" name="Picture 6" descr="Total Cloud TEX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8450" y="1828800"/>
            <a:ext cx="3003550" cy="38877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What do you think is happening?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6781800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According 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to the cloud monitor, no light is getting to the pixels.</a:t>
            </a:r>
            <a:endParaRPr lang="en-US" sz="32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28600" indent="-2286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Clouds 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are blocking the light from Saturn.</a:t>
            </a:r>
            <a:endParaRPr lang="en-US" sz="3200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228600" indent="-2286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If 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there are clouds, there could be rain.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What needs to be done?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819400"/>
            <a:ext cx="5867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The telescope needs to</a:t>
            </a:r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be closed, so </a:t>
            </a:r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it doesn’t get wet.</a:t>
            </a:r>
          </a:p>
          <a:p>
            <a:endParaRPr lang="en-US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Answer the following questions on a scale of 1-4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1.  I know nothing about this</a:t>
            </a:r>
          </a:p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2.  I know a little about this</a:t>
            </a:r>
          </a:p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3.  I know some about this</a:t>
            </a:r>
          </a:p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4.  I know a lot about this</a:t>
            </a:r>
          </a:p>
          <a:p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Answer the following questions on a scale of 1-4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1.  I know what astronomers do on an observing run.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2.  I know how astronomers use infrared light.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3.  I know how astronomers use spectra.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5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Add one statement about something you learned</a:t>
            </a:r>
          </a:p>
          <a:p>
            <a:pPr>
              <a:lnSpc>
                <a:spcPct val="90000"/>
              </a:lnSpc>
            </a:pPr>
            <a:r>
              <a:rPr lang="en-US" sz="5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Add one statement about something to be</a:t>
            </a:r>
            <a:r>
              <a:rPr lang="en-US" sz="5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changed</a:t>
            </a:r>
          </a:p>
          <a:p>
            <a:pPr>
              <a:lnSpc>
                <a:spcPct val="90000"/>
              </a:lnSpc>
            </a:pPr>
            <a:endParaRPr lang="en-US" sz="6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6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back…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Answer the following questions on a scale of 1-4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1.  I know what astronomers do on an observing run.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2.  I know how astronomers use infrared light.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3.  I know how astronomers use spectra.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Assessment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 know what astronomers do on an observing run.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8194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Pre-Activity:  1.46</a:t>
            </a: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1148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Post-Activity:  3.15</a:t>
            </a:r>
          </a:p>
          <a:p>
            <a:endParaRPr lang="en-US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 know how astronomers use infrared light.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8194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Pre-Activity:  1.97</a:t>
            </a: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1148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Post-Activity:  3.30</a:t>
            </a:r>
          </a:p>
          <a:p>
            <a:endParaRPr lang="en-US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 know how astronomers use spectra.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8194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Pre-Activity:  2.54</a:t>
            </a: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1148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Post-Activity:  3.37</a:t>
            </a:r>
          </a:p>
          <a:p>
            <a:endParaRPr lang="en-US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Other provocative comments…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0574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An observing run is like a science </a:t>
            </a:r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project.</a:t>
            </a: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6576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You can’t leave a telescope open when it’s </a:t>
            </a:r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raining.</a:t>
            </a:r>
          </a:p>
          <a:p>
            <a:endParaRPr lang="en-US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Other provocative comments…</a:t>
            </a:r>
            <a:endParaRPr lang="en-US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057400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Astronomers work in front of the computer more than on the </a:t>
            </a:r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telescope.</a:t>
            </a:r>
          </a:p>
          <a:p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2672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The cloud monitor is very important!</a:t>
            </a:r>
          </a:p>
          <a:p>
            <a:endParaRPr lang="en-US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1" y="2819400"/>
            <a:ext cx="624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Thank you to Drs. John Lacy and Tommy </a:t>
            </a:r>
            <a:r>
              <a:rPr lang="en-US" dirty="0" err="1" smtClean="0">
                <a:solidFill>
                  <a:srgbClr val="CCFFCC"/>
                </a:solidFill>
              </a:rPr>
              <a:t>Greathouse</a:t>
            </a:r>
            <a:r>
              <a:rPr lang="en-US" dirty="0" smtClean="0">
                <a:solidFill>
                  <a:srgbClr val="CCFFCC"/>
                </a:solidFill>
              </a:rPr>
              <a:t> </a:t>
            </a:r>
            <a:r>
              <a:rPr lang="en-US" dirty="0" smtClean="0">
                <a:solidFill>
                  <a:srgbClr val="CCFFCC"/>
                </a:solidFill>
              </a:rPr>
              <a:t>f</a:t>
            </a:r>
            <a:r>
              <a:rPr lang="en-US" dirty="0" smtClean="0">
                <a:solidFill>
                  <a:srgbClr val="CCFFCC"/>
                </a:solidFill>
              </a:rPr>
              <a:t>or sharing their expertise. Thank you to the National Science Foundation for funding my travel to the IRTF.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Thank you to NASA for funding the EXES Teacher Associate Program at the Astronomy Department of the University of Texas at Austin.</a:t>
            </a:r>
            <a:endParaRPr lang="en-US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 Night at the IRTF</a:t>
            </a:r>
          </a:p>
        </p:txBody>
      </p:sp>
      <p:pic>
        <p:nvPicPr>
          <p:cNvPr id="173063" name="Picture 7" descr="IMG_04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Where you’ll be working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The Infrared Telescope Facility (IRTF) on Mauna Kea in Hawaii</a:t>
            </a:r>
          </a:p>
          <a:p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The Texas Echelon Cross Echelle Spectrometer</a:t>
            </a:r>
          </a:p>
        </p:txBody>
      </p:sp>
      <p:pic>
        <p:nvPicPr>
          <p:cNvPr id="180230" name="Picture 6" descr="IMG_049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32400" y="1981200"/>
            <a:ext cx="2641600" cy="1981200"/>
          </a:xfrm>
          <a:noFill/>
          <a:ln/>
        </p:spPr>
      </p:pic>
      <p:pic>
        <p:nvPicPr>
          <p:cNvPr id="180231" name="Picture 7" descr="IMG_050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 rot="16200000">
            <a:off x="5565775" y="4549775"/>
            <a:ext cx="2260600" cy="169545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The astronomers you’ll work with….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Dr. John Lacy (The University of Texas at Austin)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Dr. Tommy Greathouse </a:t>
            </a:r>
            <a:r>
              <a:rPr lang="en-US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(Southwest </a:t>
            </a:r>
            <a:r>
              <a:rPr lang="en-US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Research Institute)</a:t>
            </a:r>
          </a:p>
        </p:txBody>
      </p:sp>
      <p:pic>
        <p:nvPicPr>
          <p:cNvPr id="176134" name="Picture 6" descr="fac_j_lac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981200"/>
            <a:ext cx="2405063" cy="1981200"/>
          </a:xfrm>
        </p:spPr>
      </p:pic>
      <p:pic>
        <p:nvPicPr>
          <p:cNvPr id="176135" name="Picture 7" descr="IMG_055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32400" y="4114800"/>
            <a:ext cx="2641600" cy="1981200"/>
          </a:xfrm>
        </p:spPr>
      </p:pic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5334000" y="3810000"/>
            <a:ext cx="243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www.utexas.edu/astro/fac_j_lacy.html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1.  What is the electromagnetic spectrum?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26670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The electromagnetic spectrum is all types of light including radio, infrared, visible, ultraviolet, x-rays, and gamma </a:t>
            </a:r>
            <a:r>
              <a:rPr lang="en-US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rays. </a:t>
            </a:r>
            <a:endParaRPr lang="en-US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2.  How is infrared different from visible light?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2209800"/>
            <a:ext cx="480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The wavelength is longer, the energy is less, and we can’t see infrared.</a:t>
            </a:r>
          </a:p>
          <a:p>
            <a:endParaRPr lang="en-US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3.  What is spectroscopy?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1828800"/>
            <a:ext cx="6248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Spectroscopy is</a:t>
            </a: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the study of light when it is spread into </a:t>
            </a: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its </a:t>
            </a: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component colors. It is </a:t>
            </a: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used to analyze </a:t>
            </a: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light;  for </a:t>
            </a: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example, to find out what chemicals are present.</a:t>
            </a:r>
          </a:p>
          <a:p>
            <a:endParaRPr lang="en-US" sz="4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orealis">
  <a:themeElements>
    <a:clrScheme name="Borealis 1">
      <a:dk1>
        <a:srgbClr val="000000"/>
      </a:dk1>
      <a:lt1>
        <a:srgbClr val="D480A4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E6C0C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orealis">
      <a:majorFont>
        <a:latin typeface="Trebuchet MS"/>
        <a:ea typeface="ヒラギノ角ゴ Pro W3"/>
        <a:cs typeface=""/>
      </a:majorFont>
      <a:minorFont>
        <a:latin typeface="Trebuchet M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6" charset="-128"/>
          </a:defRPr>
        </a:defPPr>
      </a:lstStyle>
    </a:ln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2004:Templates:Presentations:Designs:Borealis</Template>
  <TotalTime>392</TotalTime>
  <Words>907</Words>
  <Application>Microsoft Macintosh PowerPoint</Application>
  <PresentationFormat>On-screen Show (4:3)</PresentationFormat>
  <Paragraphs>153</Paragraphs>
  <Slides>36</Slides>
  <Notes>35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Borealis</vt:lpstr>
      <vt:lpstr>A Night at the IRTF</vt:lpstr>
      <vt:lpstr>Answer the following questions on a scale of 1-4</vt:lpstr>
      <vt:lpstr>Answer the following questions on a scale of 1-4</vt:lpstr>
      <vt:lpstr>A Night at the IRTF</vt:lpstr>
      <vt:lpstr>Where you’ll be working</vt:lpstr>
      <vt:lpstr>The astronomers you’ll work with….</vt:lpstr>
      <vt:lpstr>1.  What is the electromagnetic spectrum?</vt:lpstr>
      <vt:lpstr>2.  How is infrared different from visible light?</vt:lpstr>
      <vt:lpstr>3.  What is spectroscopy?</vt:lpstr>
      <vt:lpstr>4.  When you use a diffraction grating, what do you see?</vt:lpstr>
      <vt:lpstr>5.  Can you see pictures in the infrared with your eyes?  Why or why not?</vt:lpstr>
      <vt:lpstr>6.  Can you see spectra in the infrared?  Why or why not?</vt:lpstr>
      <vt:lpstr>False Color Imaging</vt:lpstr>
      <vt:lpstr>Infrared Astronomy is very important!</vt:lpstr>
      <vt:lpstr>The TEXES Screen</vt:lpstr>
      <vt:lpstr>Southern Hemisphere of Saturn</vt:lpstr>
      <vt:lpstr>What do you think the wavenumber of this spectrum is?</vt:lpstr>
      <vt:lpstr>Slide 18</vt:lpstr>
      <vt:lpstr>What chemical have you just identified in the atmosphere of Saturn?</vt:lpstr>
      <vt:lpstr>Northern Hemisphere of Saturn</vt:lpstr>
      <vt:lpstr>What do you think the wavenumber of this spectrum is?</vt:lpstr>
      <vt:lpstr>Slide 22</vt:lpstr>
      <vt:lpstr>What chemical have you just identified in the atmosphere of Saturn?</vt:lpstr>
      <vt:lpstr>Equator of Saturn</vt:lpstr>
      <vt:lpstr>What do you think is happening?</vt:lpstr>
      <vt:lpstr>What needs to be done?</vt:lpstr>
      <vt:lpstr>Answer the following questions on a scale of 1-4</vt:lpstr>
      <vt:lpstr>Answer the following questions on a scale of 1-4</vt:lpstr>
      <vt:lpstr>On the back…</vt:lpstr>
      <vt:lpstr>Self Assessment Results</vt:lpstr>
      <vt:lpstr>I know what astronomers do on an observing run.</vt:lpstr>
      <vt:lpstr>I know how astronomers use infrared light.</vt:lpstr>
      <vt:lpstr>I know how astronomers use spectra.</vt:lpstr>
      <vt:lpstr>Other provocative comments…</vt:lpstr>
      <vt:lpstr>Other provocative comments…</vt:lpstr>
      <vt:lpstr>Acknowledgements</vt:lpstr>
    </vt:vector>
  </TitlesOfParts>
  <Company>MaryJean Tykoski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Warmup</dc:title>
  <dc:creator>MaryJean Tykoski</dc:creator>
  <cp:lastModifiedBy>Mary Kay Hemenway</cp:lastModifiedBy>
  <cp:revision>145</cp:revision>
  <dcterms:created xsi:type="dcterms:W3CDTF">2010-02-16T20:09:03Z</dcterms:created>
  <dcterms:modified xsi:type="dcterms:W3CDTF">2010-02-16T20:31:47Z</dcterms:modified>
</cp:coreProperties>
</file>